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2" r:id="rId2"/>
    <p:sldId id="306" r:id="rId3"/>
    <p:sldId id="316" r:id="rId4"/>
    <p:sldId id="328" r:id="rId5"/>
    <p:sldId id="422" r:id="rId6"/>
    <p:sldId id="385" r:id="rId7"/>
    <p:sldId id="384" r:id="rId8"/>
    <p:sldId id="388" r:id="rId9"/>
    <p:sldId id="394" r:id="rId10"/>
    <p:sldId id="378" r:id="rId11"/>
    <p:sldId id="387" r:id="rId12"/>
    <p:sldId id="391" r:id="rId13"/>
    <p:sldId id="420" r:id="rId14"/>
    <p:sldId id="395" r:id="rId15"/>
    <p:sldId id="396" r:id="rId16"/>
    <p:sldId id="397" r:id="rId17"/>
    <p:sldId id="398" r:id="rId18"/>
    <p:sldId id="399" r:id="rId19"/>
    <p:sldId id="424" r:id="rId20"/>
    <p:sldId id="427" r:id="rId21"/>
    <p:sldId id="428" r:id="rId22"/>
    <p:sldId id="380" r:id="rId23"/>
    <p:sldId id="401" r:id="rId24"/>
    <p:sldId id="403" r:id="rId25"/>
    <p:sldId id="404" r:id="rId26"/>
    <p:sldId id="377" r:id="rId27"/>
    <p:sldId id="305" r:id="rId28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张久" initials="张久" lastIdx="19" clrIdx="6">
    <p:extLst/>
  </p:cmAuthor>
  <p:cmAuthor id="1" name="张祖优" initials="张祖优" lastIdx="1" clrIdx="0">
    <p:extLst/>
  </p:cmAuthor>
  <p:cmAuthor id="2" name="张祖优" initials="张祖优 [2]" lastIdx="1" clrIdx="1">
    <p:extLst/>
  </p:cmAuthor>
  <p:cmAuthor id="3" name="张祖优" initials="张祖优 [3]" lastIdx="1" clrIdx="2">
    <p:extLst/>
  </p:cmAuthor>
  <p:cmAuthor id="4" name="张祖优" initials="张祖优 [4]" lastIdx="1" clrIdx="3">
    <p:extLst/>
  </p:cmAuthor>
  <p:cmAuthor id="5" name="张祖优" initials="张祖优 [5]" lastIdx="1" clrIdx="4">
    <p:extLst/>
  </p:cmAuthor>
  <p:cmAuthor id="6" name="翠翠 马" initials="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46"/>
    <a:srgbClr val="1FB522"/>
    <a:srgbClr val="35B558"/>
    <a:srgbClr val="666666"/>
    <a:srgbClr val="000000"/>
    <a:srgbClr val="17CC18"/>
    <a:srgbClr val="F9F9F9"/>
    <a:srgbClr val="F4F4F4"/>
    <a:srgbClr val="FF5C00"/>
    <a:srgbClr val="888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2096" autoAdjust="0"/>
  </p:normalViewPr>
  <p:slideViewPr>
    <p:cSldViewPr snapToGrid="0" snapToObjects="1">
      <p:cViewPr varScale="1">
        <p:scale>
          <a:sx n="32" d="100"/>
          <a:sy n="32" d="100"/>
        </p:scale>
        <p:origin x="808" y="6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2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0B6E7-9C92-8A44-8EDB-D393DB8DFCD6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BBB54603-35BF-1440-B313-A0616A6887A4}">
      <dgm:prSet phldrT="[文本]"/>
      <dgm:spPr/>
      <dgm:t>
        <a:bodyPr/>
        <a:lstStyle/>
        <a:p>
          <a:r>
            <a:rPr lang="zh-CN" altLang="en-US" dirty="0" smtClean="0"/>
            <a:t>存储到数据库</a:t>
          </a:r>
          <a:endParaRPr lang="zh-CN" altLang="en-US" dirty="0"/>
        </a:p>
      </dgm:t>
    </dgm:pt>
    <dgm:pt modelId="{F08DA2B7-7691-BB4A-9E92-AA29CDECE3CC}" type="parTrans" cxnId="{6D23B66B-C96F-9D47-9682-16315406CC99}">
      <dgm:prSet/>
      <dgm:spPr/>
      <dgm:t>
        <a:bodyPr/>
        <a:lstStyle/>
        <a:p>
          <a:endParaRPr lang="zh-CN" altLang="en-US"/>
        </a:p>
      </dgm:t>
    </dgm:pt>
    <dgm:pt modelId="{FC02CD15-59CF-4244-9959-7DE3143C4B5E}" type="sibTrans" cxnId="{6D23B66B-C96F-9D47-9682-16315406CC99}">
      <dgm:prSet/>
      <dgm:spPr/>
      <dgm:t>
        <a:bodyPr/>
        <a:lstStyle/>
        <a:p>
          <a:endParaRPr lang="zh-CN" altLang="en-US"/>
        </a:p>
      </dgm:t>
    </dgm:pt>
    <dgm:pt modelId="{52FAD99C-921F-3649-85A0-7F00C86A37E9}">
      <dgm:prSet phldrT="[文本]"/>
      <dgm:spPr/>
      <dgm:t>
        <a:bodyPr/>
        <a:lstStyle/>
        <a:p>
          <a:r>
            <a:rPr lang="zh-CN" altLang="en-US" dirty="0" smtClean="0"/>
            <a:t>提交留言</a:t>
          </a:r>
          <a:endParaRPr lang="zh-CN" altLang="en-US" dirty="0"/>
        </a:p>
      </dgm:t>
    </dgm:pt>
    <dgm:pt modelId="{B5060F16-42DE-C749-8895-8A9DBB3B0455}" type="sibTrans" cxnId="{02F43FB8-2DB7-324C-8BAA-A0B2D7899AA6}">
      <dgm:prSet/>
      <dgm:spPr/>
      <dgm:t>
        <a:bodyPr/>
        <a:lstStyle/>
        <a:p>
          <a:endParaRPr lang="zh-CN" altLang="en-US"/>
        </a:p>
      </dgm:t>
    </dgm:pt>
    <dgm:pt modelId="{C99BC1E4-DFAC-BB4F-8D4E-68A19E7CFF99}" type="parTrans" cxnId="{02F43FB8-2DB7-324C-8BAA-A0B2D7899AA6}">
      <dgm:prSet/>
      <dgm:spPr/>
      <dgm:t>
        <a:bodyPr/>
        <a:lstStyle/>
        <a:p>
          <a:endParaRPr lang="zh-CN" altLang="en-US"/>
        </a:p>
      </dgm:t>
    </dgm:pt>
    <dgm:pt modelId="{5295D2D7-C76F-2A4C-B95E-2AE120CF7BFB}" type="pres">
      <dgm:prSet presAssocID="{02A0B6E7-9C92-8A44-8EDB-D393DB8DFCD6}" presName="Name0" presStyleCnt="0">
        <dgm:presLayoutVars>
          <dgm:dir/>
          <dgm:resizeHandles val="exact"/>
        </dgm:presLayoutVars>
      </dgm:prSet>
      <dgm:spPr/>
    </dgm:pt>
    <dgm:pt modelId="{E539F9A6-AB00-5D42-9242-989E937CC0CD}" type="pres">
      <dgm:prSet presAssocID="{52FAD99C-921F-3649-85A0-7F00C86A37E9}" presName="node" presStyleLbl="node1" presStyleIdx="0" presStyleCnt="2" custScaleX="65608" custScaleY="36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DFA0DF-1028-6445-B252-2BCE6B9F4752}" type="pres">
      <dgm:prSet presAssocID="{B5060F16-42DE-C749-8895-8A9DBB3B0455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C131D173-F5B7-0B49-B171-434364A012DD}" type="pres">
      <dgm:prSet presAssocID="{B5060F16-42DE-C749-8895-8A9DBB3B0455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AF2AC7E1-B90C-2A4B-992B-8A4F7EE5F107}" type="pres">
      <dgm:prSet presAssocID="{BBB54603-35BF-1440-B313-A0616A6887A4}" presName="node" presStyleLbl="node1" presStyleIdx="1" presStyleCnt="2" custScaleX="55346" custScaleY="37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9E6518-6719-5E42-8090-C00D8DA2DA32}" type="presOf" srcId="{B5060F16-42DE-C749-8895-8A9DBB3B0455}" destId="{C131D173-F5B7-0B49-B171-434364A012DD}" srcOrd="1" destOrd="0" presId="urn:microsoft.com/office/officeart/2005/8/layout/process1"/>
    <dgm:cxn modelId="{02ED5845-9374-B142-8F06-2658DE51D99D}" type="presOf" srcId="{52FAD99C-921F-3649-85A0-7F00C86A37E9}" destId="{E539F9A6-AB00-5D42-9242-989E937CC0CD}" srcOrd="0" destOrd="0" presId="urn:microsoft.com/office/officeart/2005/8/layout/process1"/>
    <dgm:cxn modelId="{FF265112-EEA9-C144-BF60-FF37B3BBEF15}" type="presOf" srcId="{B5060F16-42DE-C749-8895-8A9DBB3B0455}" destId="{7DDFA0DF-1028-6445-B252-2BCE6B9F4752}" srcOrd="0" destOrd="0" presId="urn:microsoft.com/office/officeart/2005/8/layout/process1"/>
    <dgm:cxn modelId="{02F43FB8-2DB7-324C-8BAA-A0B2D7899AA6}" srcId="{02A0B6E7-9C92-8A44-8EDB-D393DB8DFCD6}" destId="{52FAD99C-921F-3649-85A0-7F00C86A37E9}" srcOrd="0" destOrd="0" parTransId="{C99BC1E4-DFAC-BB4F-8D4E-68A19E7CFF99}" sibTransId="{B5060F16-42DE-C749-8895-8A9DBB3B0455}"/>
    <dgm:cxn modelId="{A525DBF7-6B5D-5341-B053-C61C51C2F869}" type="presOf" srcId="{02A0B6E7-9C92-8A44-8EDB-D393DB8DFCD6}" destId="{5295D2D7-C76F-2A4C-B95E-2AE120CF7BFB}" srcOrd="0" destOrd="0" presId="urn:microsoft.com/office/officeart/2005/8/layout/process1"/>
    <dgm:cxn modelId="{E807DFBF-BFD5-8A4E-8C40-C01726A61704}" type="presOf" srcId="{BBB54603-35BF-1440-B313-A0616A6887A4}" destId="{AF2AC7E1-B90C-2A4B-992B-8A4F7EE5F107}" srcOrd="0" destOrd="0" presId="urn:microsoft.com/office/officeart/2005/8/layout/process1"/>
    <dgm:cxn modelId="{6D23B66B-C96F-9D47-9682-16315406CC99}" srcId="{02A0B6E7-9C92-8A44-8EDB-D393DB8DFCD6}" destId="{BBB54603-35BF-1440-B313-A0616A6887A4}" srcOrd="1" destOrd="0" parTransId="{F08DA2B7-7691-BB4A-9E92-AA29CDECE3CC}" sibTransId="{FC02CD15-59CF-4244-9959-7DE3143C4B5E}"/>
    <dgm:cxn modelId="{E73CAFA3-0673-8446-AA8E-A6AED3EDDBD7}" type="presParOf" srcId="{5295D2D7-C76F-2A4C-B95E-2AE120CF7BFB}" destId="{E539F9A6-AB00-5D42-9242-989E937CC0CD}" srcOrd="0" destOrd="0" presId="urn:microsoft.com/office/officeart/2005/8/layout/process1"/>
    <dgm:cxn modelId="{2A903911-F1B9-B741-AAE4-F1C814DCAA83}" type="presParOf" srcId="{5295D2D7-C76F-2A4C-B95E-2AE120CF7BFB}" destId="{7DDFA0DF-1028-6445-B252-2BCE6B9F4752}" srcOrd="1" destOrd="0" presId="urn:microsoft.com/office/officeart/2005/8/layout/process1"/>
    <dgm:cxn modelId="{6C462591-5A63-C545-9E30-99DA544E1DA0}" type="presParOf" srcId="{7DDFA0DF-1028-6445-B252-2BCE6B9F4752}" destId="{C131D173-F5B7-0B49-B171-434364A012DD}" srcOrd="0" destOrd="0" presId="urn:microsoft.com/office/officeart/2005/8/layout/process1"/>
    <dgm:cxn modelId="{41BDA12F-704F-5644-9F49-4512F91F3933}" type="presParOf" srcId="{5295D2D7-C76F-2A4C-B95E-2AE120CF7BFB}" destId="{AF2AC7E1-B90C-2A4B-992B-8A4F7EE5F10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A0B6E7-9C92-8A44-8EDB-D393DB8DFCD6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BBB54603-35BF-1440-B313-A0616A6887A4}">
      <dgm:prSet phldrT="[文本]"/>
      <dgm:spPr/>
      <dgm:t>
        <a:bodyPr/>
        <a:lstStyle/>
        <a:p>
          <a:r>
            <a:rPr lang="zh-CN" altLang="en-US" dirty="0" smtClean="0"/>
            <a:t>读取数据</a:t>
          </a:r>
          <a:endParaRPr lang="zh-CN" altLang="en-US" dirty="0"/>
        </a:p>
      </dgm:t>
    </dgm:pt>
    <dgm:pt modelId="{F08DA2B7-7691-BB4A-9E92-AA29CDECE3CC}" type="parTrans" cxnId="{6D23B66B-C96F-9D47-9682-16315406CC99}">
      <dgm:prSet/>
      <dgm:spPr/>
      <dgm:t>
        <a:bodyPr/>
        <a:lstStyle/>
        <a:p>
          <a:endParaRPr lang="zh-CN" altLang="en-US"/>
        </a:p>
      </dgm:t>
    </dgm:pt>
    <dgm:pt modelId="{FC02CD15-59CF-4244-9959-7DE3143C4B5E}" type="sibTrans" cxnId="{6D23B66B-C96F-9D47-9682-16315406CC99}">
      <dgm:prSet/>
      <dgm:spPr/>
      <dgm:t>
        <a:bodyPr/>
        <a:lstStyle/>
        <a:p>
          <a:endParaRPr lang="zh-CN" altLang="en-US"/>
        </a:p>
      </dgm:t>
    </dgm:pt>
    <dgm:pt modelId="{52FAD99C-921F-3649-85A0-7F00C86A37E9}">
      <dgm:prSet phldrT="[文本]"/>
      <dgm:spPr/>
      <dgm:t>
        <a:bodyPr/>
        <a:lstStyle/>
        <a:p>
          <a:r>
            <a:rPr lang="zh-CN" altLang="en-US" dirty="0" smtClean="0"/>
            <a:t>渲染到页面</a:t>
          </a:r>
          <a:endParaRPr lang="zh-CN" altLang="en-US" dirty="0"/>
        </a:p>
      </dgm:t>
    </dgm:pt>
    <dgm:pt modelId="{B5060F16-42DE-C749-8895-8A9DBB3B0455}" type="sibTrans" cxnId="{02F43FB8-2DB7-324C-8BAA-A0B2D7899AA6}">
      <dgm:prSet/>
      <dgm:spPr/>
      <dgm:t>
        <a:bodyPr/>
        <a:lstStyle/>
        <a:p>
          <a:endParaRPr lang="zh-CN" altLang="en-US"/>
        </a:p>
      </dgm:t>
    </dgm:pt>
    <dgm:pt modelId="{C99BC1E4-DFAC-BB4F-8D4E-68A19E7CFF99}" type="parTrans" cxnId="{02F43FB8-2DB7-324C-8BAA-A0B2D7899AA6}">
      <dgm:prSet/>
      <dgm:spPr/>
      <dgm:t>
        <a:bodyPr/>
        <a:lstStyle/>
        <a:p>
          <a:endParaRPr lang="zh-CN" altLang="en-US"/>
        </a:p>
      </dgm:t>
    </dgm:pt>
    <dgm:pt modelId="{5295D2D7-C76F-2A4C-B95E-2AE120CF7BFB}" type="pres">
      <dgm:prSet presAssocID="{02A0B6E7-9C92-8A44-8EDB-D393DB8DFCD6}" presName="Name0" presStyleCnt="0">
        <dgm:presLayoutVars>
          <dgm:dir/>
          <dgm:resizeHandles val="exact"/>
        </dgm:presLayoutVars>
      </dgm:prSet>
      <dgm:spPr/>
    </dgm:pt>
    <dgm:pt modelId="{E539F9A6-AB00-5D42-9242-989E937CC0CD}" type="pres">
      <dgm:prSet presAssocID="{52FAD99C-921F-3649-85A0-7F00C86A37E9}" presName="node" presStyleLbl="node1" presStyleIdx="0" presStyleCnt="2" custScaleX="65608" custScaleY="36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DFA0DF-1028-6445-B252-2BCE6B9F4752}" type="pres">
      <dgm:prSet presAssocID="{B5060F16-42DE-C749-8895-8A9DBB3B0455}" presName="sibTrans" presStyleLbl="sibTrans2D1" presStyleIdx="0" presStyleCnt="1" custFlipHor="1" custScaleX="108287"/>
      <dgm:spPr/>
      <dgm:t>
        <a:bodyPr/>
        <a:lstStyle/>
        <a:p>
          <a:endParaRPr lang="zh-CN" altLang="en-US"/>
        </a:p>
      </dgm:t>
    </dgm:pt>
    <dgm:pt modelId="{C131D173-F5B7-0B49-B171-434364A012DD}" type="pres">
      <dgm:prSet presAssocID="{B5060F16-42DE-C749-8895-8A9DBB3B0455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AF2AC7E1-B90C-2A4B-992B-8A4F7EE5F107}" type="pres">
      <dgm:prSet presAssocID="{BBB54603-35BF-1440-B313-A0616A6887A4}" presName="node" presStyleLbl="node1" presStyleIdx="1" presStyleCnt="2" custScaleX="55346" custScaleY="37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A40EEB-4FF9-D949-8017-7C7B5D8582F1}" type="presOf" srcId="{52FAD99C-921F-3649-85A0-7F00C86A37E9}" destId="{E539F9A6-AB00-5D42-9242-989E937CC0CD}" srcOrd="0" destOrd="0" presId="urn:microsoft.com/office/officeart/2005/8/layout/process1"/>
    <dgm:cxn modelId="{02F43FB8-2DB7-324C-8BAA-A0B2D7899AA6}" srcId="{02A0B6E7-9C92-8A44-8EDB-D393DB8DFCD6}" destId="{52FAD99C-921F-3649-85A0-7F00C86A37E9}" srcOrd="0" destOrd="0" parTransId="{C99BC1E4-DFAC-BB4F-8D4E-68A19E7CFF99}" sibTransId="{B5060F16-42DE-C749-8895-8A9DBB3B0455}"/>
    <dgm:cxn modelId="{0A732942-B8E3-6F4F-AA69-F611E3F4C894}" type="presOf" srcId="{B5060F16-42DE-C749-8895-8A9DBB3B0455}" destId="{C131D173-F5B7-0B49-B171-434364A012DD}" srcOrd="1" destOrd="0" presId="urn:microsoft.com/office/officeart/2005/8/layout/process1"/>
    <dgm:cxn modelId="{2FC7718C-3FC5-9143-92BC-F594FCE9C495}" type="presOf" srcId="{B5060F16-42DE-C749-8895-8A9DBB3B0455}" destId="{7DDFA0DF-1028-6445-B252-2BCE6B9F4752}" srcOrd="0" destOrd="0" presId="urn:microsoft.com/office/officeart/2005/8/layout/process1"/>
    <dgm:cxn modelId="{A7778308-CB00-0C41-A9C8-71C8ADEA62C6}" type="presOf" srcId="{02A0B6E7-9C92-8A44-8EDB-D393DB8DFCD6}" destId="{5295D2D7-C76F-2A4C-B95E-2AE120CF7BFB}" srcOrd="0" destOrd="0" presId="urn:microsoft.com/office/officeart/2005/8/layout/process1"/>
    <dgm:cxn modelId="{6E21E297-CB1C-5D49-8839-FFE5F042CC58}" type="presOf" srcId="{BBB54603-35BF-1440-B313-A0616A6887A4}" destId="{AF2AC7E1-B90C-2A4B-992B-8A4F7EE5F107}" srcOrd="0" destOrd="0" presId="urn:microsoft.com/office/officeart/2005/8/layout/process1"/>
    <dgm:cxn modelId="{6D23B66B-C96F-9D47-9682-16315406CC99}" srcId="{02A0B6E7-9C92-8A44-8EDB-D393DB8DFCD6}" destId="{BBB54603-35BF-1440-B313-A0616A6887A4}" srcOrd="1" destOrd="0" parTransId="{F08DA2B7-7691-BB4A-9E92-AA29CDECE3CC}" sibTransId="{FC02CD15-59CF-4244-9959-7DE3143C4B5E}"/>
    <dgm:cxn modelId="{4FA12710-8FF3-C24B-BCE2-8DE5B5C45068}" type="presParOf" srcId="{5295D2D7-C76F-2A4C-B95E-2AE120CF7BFB}" destId="{E539F9A6-AB00-5D42-9242-989E937CC0CD}" srcOrd="0" destOrd="0" presId="urn:microsoft.com/office/officeart/2005/8/layout/process1"/>
    <dgm:cxn modelId="{F8BFA3E1-0364-E243-965A-C8C44A827390}" type="presParOf" srcId="{5295D2D7-C76F-2A4C-B95E-2AE120CF7BFB}" destId="{7DDFA0DF-1028-6445-B252-2BCE6B9F4752}" srcOrd="1" destOrd="0" presId="urn:microsoft.com/office/officeart/2005/8/layout/process1"/>
    <dgm:cxn modelId="{148FA6B7-6490-E849-A311-1404E70E622F}" type="presParOf" srcId="{7DDFA0DF-1028-6445-B252-2BCE6B9F4752}" destId="{C131D173-F5B7-0B49-B171-434364A012DD}" srcOrd="0" destOrd="0" presId="urn:microsoft.com/office/officeart/2005/8/layout/process1"/>
    <dgm:cxn modelId="{9059BADB-771D-FF47-9D20-1AF25C0D087B}" type="presParOf" srcId="{5295D2D7-C76F-2A4C-B95E-2AE120CF7BFB}" destId="{AF2AC7E1-B90C-2A4B-992B-8A4F7EE5F10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9F9A6-AB00-5D42-9242-989E937CC0CD}">
      <dsp:nvSpPr>
        <dsp:cNvPr id="0" name=""/>
        <dsp:cNvSpPr/>
      </dsp:nvSpPr>
      <dsp:spPr>
        <a:xfrm>
          <a:off x="2680" y="943951"/>
          <a:ext cx="6727613" cy="22295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提交留言</a:t>
          </a:r>
          <a:endParaRPr lang="zh-CN" altLang="en-US" sz="6500" kern="1200" dirty="0"/>
        </a:p>
      </dsp:txBody>
      <dsp:txXfrm>
        <a:off x="67980" y="1009251"/>
        <a:ext cx="6597013" cy="2098901"/>
      </dsp:txXfrm>
    </dsp:sp>
    <dsp:sp modelId="{7DDFA0DF-1028-6445-B252-2BCE6B9F4752}">
      <dsp:nvSpPr>
        <dsp:cNvPr id="0" name=""/>
        <dsp:cNvSpPr/>
      </dsp:nvSpPr>
      <dsp:spPr>
        <a:xfrm>
          <a:off x="7755720" y="787174"/>
          <a:ext cx="2173902" cy="2543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500" kern="1200"/>
        </a:p>
      </dsp:txBody>
      <dsp:txXfrm>
        <a:off x="7755720" y="1295785"/>
        <a:ext cx="1521731" cy="1525833"/>
      </dsp:txXfrm>
    </dsp:sp>
    <dsp:sp modelId="{AF2AC7E1-B90C-2A4B-992B-8A4F7EE5F107}">
      <dsp:nvSpPr>
        <dsp:cNvPr id="0" name=""/>
        <dsp:cNvSpPr/>
      </dsp:nvSpPr>
      <dsp:spPr>
        <a:xfrm>
          <a:off x="10831997" y="907374"/>
          <a:ext cx="5675321" cy="2302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存储到数据库</a:t>
          </a:r>
          <a:endParaRPr lang="zh-CN" altLang="en-US" sz="6500" kern="1200" dirty="0"/>
        </a:p>
      </dsp:txBody>
      <dsp:txXfrm>
        <a:off x="10899439" y="974816"/>
        <a:ext cx="5540437" cy="2167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9F9A6-AB00-5D42-9242-989E937CC0CD}">
      <dsp:nvSpPr>
        <dsp:cNvPr id="0" name=""/>
        <dsp:cNvSpPr/>
      </dsp:nvSpPr>
      <dsp:spPr>
        <a:xfrm>
          <a:off x="2680" y="943951"/>
          <a:ext cx="6727613" cy="22295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渲染到页面</a:t>
          </a:r>
          <a:endParaRPr lang="zh-CN" altLang="en-US" sz="6500" kern="1200" dirty="0"/>
        </a:p>
      </dsp:txBody>
      <dsp:txXfrm>
        <a:off x="67980" y="1009251"/>
        <a:ext cx="6597013" cy="2098901"/>
      </dsp:txXfrm>
    </dsp:sp>
    <dsp:sp modelId="{7DDFA0DF-1028-6445-B252-2BCE6B9F4752}">
      <dsp:nvSpPr>
        <dsp:cNvPr id="0" name=""/>
        <dsp:cNvSpPr/>
      </dsp:nvSpPr>
      <dsp:spPr>
        <a:xfrm flipH="1">
          <a:off x="7665644" y="787174"/>
          <a:ext cx="2354053" cy="2543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500" kern="1200"/>
        </a:p>
      </dsp:txBody>
      <dsp:txXfrm>
        <a:off x="8371860" y="1295785"/>
        <a:ext cx="1647837" cy="1525833"/>
      </dsp:txXfrm>
    </dsp:sp>
    <dsp:sp modelId="{AF2AC7E1-B90C-2A4B-992B-8A4F7EE5F107}">
      <dsp:nvSpPr>
        <dsp:cNvPr id="0" name=""/>
        <dsp:cNvSpPr/>
      </dsp:nvSpPr>
      <dsp:spPr>
        <a:xfrm>
          <a:off x="10831997" y="907374"/>
          <a:ext cx="5675321" cy="2302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读取数据</a:t>
          </a:r>
          <a:endParaRPr lang="zh-CN" altLang="en-US" sz="6500" kern="1200" dirty="0"/>
        </a:p>
      </dsp:txBody>
      <dsp:txXfrm>
        <a:off x="10899439" y="974816"/>
        <a:ext cx="5540437" cy="2167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B203-4CDB-4C76-B92E-144974F5477A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4A21C-9427-4822-82A8-5167E7208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29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33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-7200" y="5641200"/>
            <a:ext cx="24393600" cy="1728000"/>
          </a:xfrm>
        </p:spPr>
        <p:txBody>
          <a:bodyPr anchor="ctr">
            <a:noAutofit/>
          </a:bodyPr>
          <a:lstStyle>
            <a:lvl1pPr algn="ctr">
              <a:defRPr sz="12800"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9760" y="5842800"/>
            <a:ext cx="20871040" cy="2955760"/>
          </a:xfrm>
        </p:spPr>
        <p:txBody>
          <a:bodyPr anchor="t"/>
          <a:lstStyle>
            <a:lvl1pPr marL="0" marR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aseline="0">
                <a:solidFill>
                  <a:srgbClr val="FFFFFF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pPr marL="0" marR="0" lvl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altLang="zh-CN" sz="9600" dirty="0" smtClean="0">
                <a:solidFill>
                  <a:srgbClr val="FFFFFF"/>
                </a:solidFill>
              </a:rPr>
              <a:t>Android </a:t>
            </a:r>
            <a:r>
              <a:rPr lang="zh-CN" altLang="en-US" sz="9600" dirty="0" smtClean="0">
                <a:solidFill>
                  <a:srgbClr val="FFFFFF"/>
                </a:solidFill>
              </a:rPr>
              <a:t>常用 </a:t>
            </a:r>
            <a:r>
              <a:rPr lang="en-US" altLang="zh-CN" sz="9600" dirty="0" err="1" smtClean="0">
                <a:solidFill>
                  <a:srgbClr val="FFFFFF"/>
                </a:solidFill>
              </a:rPr>
              <a:t>OAuth</a:t>
            </a:r>
            <a:r>
              <a:rPr lang="en-US" altLang="zh-CN" sz="9600" dirty="0" smtClean="0">
                <a:solidFill>
                  <a:srgbClr val="FFFFFF"/>
                </a:solidFill>
              </a:rPr>
              <a:t> </a:t>
            </a:r>
            <a:r>
              <a:rPr lang="zh-CN" altLang="en-US" sz="9600" dirty="0" smtClean="0">
                <a:solidFill>
                  <a:srgbClr val="FFFFFF"/>
                </a:solidFill>
              </a:rPr>
              <a:t>登录与分享详解</a:t>
            </a:r>
            <a:r>
              <a:rPr lang="en-US" altLang="zh-CN" sz="9600" dirty="0" smtClean="0">
                <a:solidFill>
                  <a:srgbClr val="FFFFFF"/>
                </a:solidFill>
              </a:rPr>
              <a:t>OAuth </a:t>
            </a:r>
            <a:r>
              <a:rPr lang="zh-CN" altLang="en-US" sz="9600" dirty="0" smtClean="0">
                <a:solidFill>
                  <a:srgbClr val="FFFFFF"/>
                </a:solidFill>
              </a:rPr>
              <a:t>介绍与入门</a:t>
            </a:r>
            <a:br>
              <a:rPr lang="zh-CN" altLang="en-US" sz="9600" dirty="0" smtClean="0">
                <a:solidFill>
                  <a:srgbClr val="FFFFFF"/>
                </a:solidFill>
              </a:rPr>
            </a:br>
            <a:endParaRPr lang="zh-CN" altLang="en-US" sz="9600" dirty="0">
              <a:solidFill>
                <a:srgbClr val="FFFFFF"/>
              </a:solidFill>
            </a:endParaRPr>
          </a:p>
        </p:txBody>
      </p:sp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6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概要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课程主标题 </a:t>
            </a:r>
            <a:r>
              <a:rPr lang="en-US" altLang="zh-CN" sz="5400" dirty="0" smtClean="0">
                <a:solidFill>
                  <a:srgbClr val="666666"/>
                </a:solidFill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</a:rPr>
              <a:t>课程概要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54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第一课时名称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8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标题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12400" y="4899600"/>
            <a:ext cx="23958000" cy="1580400"/>
          </a:xfrm>
        </p:spPr>
        <p:txBody>
          <a:bodyPr anchor="ctr">
            <a:noAutofit/>
          </a:bodyPr>
          <a:lstStyle>
            <a:lvl1pPr marL="190800" indent="0" algn="ctr">
              <a:lnSpc>
                <a:spcPct val="140000"/>
              </a:lnSpc>
              <a:spcBef>
                <a:spcPts val="0"/>
              </a:spcBef>
              <a:buClr>
                <a:srgbClr val="35B558"/>
              </a:buClr>
              <a:buSzPct val="105000"/>
              <a:buFontTx/>
              <a:buNone/>
              <a:defRPr sz="9600" baseline="0">
                <a:solidFill>
                  <a:srgbClr val="35B558"/>
                </a:solidFill>
                <a:latin typeface="Noto Sans CJK SC Regular" panose="020B0500000000000000" pitchFamily="34" charset="-122"/>
                <a:ea typeface="Noto Sans CJK SC Bold" panose="020B08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课时标题</a:t>
            </a:r>
          </a:p>
        </p:txBody>
      </p:sp>
    </p:spTree>
    <p:extLst>
      <p:ext uri="{BB962C8B-B14F-4D97-AF65-F5344CB8AC3E}">
        <p14:creationId xmlns:p14="http://schemas.microsoft.com/office/powerpoint/2010/main" val="14560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一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0" marR="0" indent="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无项目符号课件正文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60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二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带项目符号内容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>
            <a:no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 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第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N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个知识点</a:t>
            </a:r>
            <a:endParaRPr lang="zh-CN" altLang="en-US" dirty="0"/>
          </a:p>
        </p:txBody>
      </p:sp>
      <p:sp>
        <p:nvSpPr>
          <p:cNvPr id="4" name="Shape 19"/>
          <p:cNvSpPr>
            <a:spLocks noGrp="1"/>
          </p:cNvSpPr>
          <p:nvPr>
            <p:ph type="body" idx="1"/>
          </p:nvPr>
        </p:nvSpPr>
        <p:spPr>
          <a:xfrm>
            <a:off x="1090800" y="2541600"/>
            <a:ext cx="22201200" cy="10119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zh-CN" altLang="en-US" sz="5200" dirty="0" smtClean="0">
                <a:solidFill>
                  <a:srgbClr val="FFFFFF"/>
                </a:solidFill>
              </a:rPr>
              <a:t>第五级</a:t>
            </a:r>
            <a:endParaRPr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4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500400"/>
            <a:ext cx="23004000" cy="788400"/>
          </a:xfrm>
        </p:spPr>
        <p:txBody>
          <a:bodyPr anchor="b"/>
          <a:lstStyle>
            <a:lvl1pPr algn="l">
              <a:defRPr sz="60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rgbClr val="666666"/>
                </a:solidFill>
              </a:rPr>
              <a:t>课程主标题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480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带项目符号内容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0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jp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 dirty="0" err="1">
                <a:solidFill>
                  <a:srgbClr val="FFFFFF"/>
                </a:solidFill>
              </a:rPr>
              <a:t>标题文本</a:t>
            </a:r>
            <a:endParaRPr sz="11200" dirty="0">
              <a:solidFill>
                <a:srgbClr val="FFFFFF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6" r:id="rId3"/>
    <p:sldLayoutId id="2147483680" r:id="rId4"/>
    <p:sldLayoutId id="2147483676" r:id="rId5"/>
    <p:sldLayoutId id="2147483677" r:id="rId6"/>
    <p:sldLayoutId id="2147483678" r:id="rId7"/>
    <p:sldLayoutId id="2147483675" r:id="rId8"/>
    <p:sldLayoutId id="2147483660" r:id="rId9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496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6993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490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3987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4842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09810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477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7974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471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863120"/>
            <a:ext cx="21904960" cy="2955760"/>
          </a:xfrm>
        </p:spPr>
        <p:txBody>
          <a:bodyPr>
            <a:noAutofit/>
          </a:bodyPr>
          <a:lstStyle/>
          <a:p>
            <a:r>
              <a:rPr lang="en-US" altLang="zh-CN" sz="12800" dirty="0" smtClean="0"/>
              <a:t>XSS</a:t>
            </a:r>
            <a:r>
              <a:rPr lang="zh-CN" altLang="en-US" sz="12800" dirty="0" smtClean="0"/>
              <a:t>入门与介绍</a:t>
            </a:r>
            <a:endParaRPr lang="zh-CN" altLang="en-US" sz="12800" dirty="0"/>
          </a:p>
        </p:txBody>
      </p:sp>
    </p:spTree>
    <p:extLst>
      <p:ext uri="{BB962C8B-B14F-4D97-AF65-F5344CB8AC3E}">
        <p14:creationId xmlns:p14="http://schemas.microsoft.com/office/powerpoint/2010/main" val="36559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4">
        <p:fade/>
      </p:transition>
    </mc:Choice>
    <mc:Fallback xmlns="">
      <p:transition spd="med" advTm="68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的分类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常规的</a:t>
            </a:r>
            <a:r>
              <a:rPr lang="en-US" altLang="zh-CN" dirty="0" smtClean="0"/>
              <a:t>XSS</a:t>
            </a:r>
            <a:r>
              <a:rPr lang="zh-CN" altLang="en-US" dirty="0" smtClean="0"/>
              <a:t>分类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/>
              <a:t>存储型</a:t>
            </a:r>
            <a:r>
              <a:rPr lang="en-US" altLang="zh-CN" dirty="0"/>
              <a:t>(</a:t>
            </a:r>
            <a:r>
              <a:rPr lang="zh-CN" altLang="en-US" dirty="0"/>
              <a:t>持久型</a:t>
            </a:r>
            <a:r>
              <a:rPr lang="en-US" altLang="zh-CN" dirty="0" smtClean="0"/>
              <a:t>)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反射型</a:t>
            </a:r>
            <a:r>
              <a:rPr lang="en-US" altLang="zh-CN" dirty="0" smtClean="0"/>
              <a:t>(</a:t>
            </a:r>
            <a:r>
              <a:rPr lang="zh-CN" altLang="en-US" dirty="0" smtClean="0"/>
              <a:t>非持久型</a:t>
            </a:r>
            <a:r>
              <a:rPr lang="en-US" altLang="zh-CN" dirty="0" smtClean="0"/>
              <a:t>)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DOM</a:t>
            </a:r>
            <a:r>
              <a:rPr lang="zh-CN" altLang="en-US" dirty="0" smtClean="0"/>
              <a:t>型</a:t>
            </a:r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03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存储型</a:t>
            </a:r>
            <a:endParaRPr lang="zh-CN" altLang="en-US" dirty="0"/>
          </a:p>
          <a:p>
            <a:pPr marL="190800">
              <a:buClr>
                <a:srgbClr val="35B558"/>
              </a:buClr>
              <a:buSzPct val="105000"/>
            </a:pPr>
            <a:r>
              <a:rPr lang="zh-CN" altLang="en-US" dirty="0" smtClean="0"/>
              <a:t>如：留言板功能</a:t>
            </a:r>
            <a:endParaRPr lang="en-US" altLang="zh-CN" dirty="0" smtClean="0"/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04438548"/>
              </p:ext>
            </p:extLst>
          </p:nvPr>
        </p:nvGraphicFramePr>
        <p:xfrm>
          <a:off x="2868246" y="5202441"/>
          <a:ext cx="16510000" cy="4117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41413008"/>
              </p:ext>
            </p:extLst>
          </p:nvPr>
        </p:nvGraphicFramePr>
        <p:xfrm>
          <a:off x="2868246" y="8334000"/>
          <a:ext cx="16510000" cy="4117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存储型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5" name="图片 4" descr="QQ20150421-3@2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12" y="4779264"/>
            <a:ext cx="17760742" cy="64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反射型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http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://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www.xx.com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search.html?key_pro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="&gt;&lt;script&gt;confirm(1501)&lt;/script&gt;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如：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$_GET['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</a:t>
            </a:r>
            <a:b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&lt;?=$_GET['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']?&gt;</a:t>
            </a:r>
            <a:endParaRPr lang="en-US" altLang="zh-CN" sz="4000" dirty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内容直接读取并且反射展示在页面上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反射型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750" y="894600"/>
            <a:ext cx="5593420" cy="90622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4600" y="5098412"/>
            <a:ext cx="15913283" cy="4499693"/>
          </a:xfrm>
          <a:prstGeom prst="rect">
            <a:avLst/>
          </a:prstGeom>
          <a:solidFill>
            <a:schemeClr val="tx1"/>
          </a:solidFill>
          <a:ln w="508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http://tdf.qq.com/mobile/index2.html?name=&lt;a 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="http://www.fooying.com"&gt;</a:t>
            </a: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rgbClr val="2EAA4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Courier New" panose="02070309020205020404" pitchFamily="49" charset="0"/>
              </a:rPr>
              <a:t>点击抽奖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&lt;/a&gt;&amp;type=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share&amp;from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timeline&amp;isappinstalled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endParaRPr lang="zh-CN" altLang="en-US" sz="4000" dirty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buNone/>
            </a:pPr>
            <a:endParaRPr kumimoji="1" lang="zh-CN" altLang="en-US" sz="4800" dirty="0" smtClean="0">
              <a:solidFill>
                <a:srgbClr val="666666"/>
              </a:solidFill>
              <a:latin typeface="Courier New" panose="02070309020205020404" pitchFamily="49" charset="0"/>
              <a:ea typeface="Noto Sans CJK SC Regular" panose="020B0500000000000000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7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244254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DOM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型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其实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DOM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型也属于反射型的一种，不过比较特殊，所以一般也当做一种单独类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http://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wechat.com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/en/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features.html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#&lt;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img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src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=0 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onerror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='alert(0) '&gt;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如：</a:t>
            </a:r>
            <a:r>
              <a:rPr lang="it-IT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/>
            </a:r>
            <a:br>
              <a:rPr lang="it-IT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</a:b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b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location.hash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  <a:endParaRPr lang="en-US" altLang="zh-CN" sz="4000" dirty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2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DOM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型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68" y="4293878"/>
            <a:ext cx="15962376" cy="81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其他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类别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mXSS</a:t>
            </a:r>
            <a:r>
              <a:rPr lang="en-US" altLang="zh-CN" dirty="0"/>
              <a:t>(</a:t>
            </a:r>
            <a:r>
              <a:rPr lang="zh-CN" altLang="en-US" dirty="0" smtClean="0"/>
              <a:t>突变型</a:t>
            </a:r>
            <a:r>
              <a:rPr lang="en-US" altLang="zh-CN" dirty="0" smtClean="0"/>
              <a:t>XSS)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UXSS(</a:t>
            </a:r>
            <a:r>
              <a:rPr lang="zh-CN" altLang="en-US" dirty="0" smtClean="0"/>
              <a:t>通用型</a:t>
            </a:r>
            <a:r>
              <a:rPr lang="en-US" altLang="zh-CN" dirty="0" smtClean="0"/>
              <a:t>XSS)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Flash XSS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UTF-7 XSS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MHTML XSS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CSS XSS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VBScript XSS</a:t>
            </a:r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9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m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00" y="4350187"/>
            <a:ext cx="12534900" cy="488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174" y="4350187"/>
            <a:ext cx="9042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r>
              <a:rPr lang="en-US" altLang="zh-CN" dirty="0" smtClean="0"/>
              <a:t> — 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课程概要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17200" y="3531600"/>
            <a:ext cx="20433600" cy="6958800"/>
          </a:xfrm>
        </p:spPr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的入门与介绍</a:t>
            </a:r>
            <a:endParaRPr lang="en-US" altLang="zh-CN" dirty="0" smtClean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en-US" altLang="zh-CN" dirty="0" smtClean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盲打平台与蠕虫</a:t>
            </a:r>
          </a:p>
        </p:txBody>
      </p:sp>
    </p:spTree>
    <p:extLst>
      <p:ext uri="{BB962C8B-B14F-4D97-AF65-F5344CB8AC3E}">
        <p14:creationId xmlns:p14="http://schemas.microsoft.com/office/powerpoint/2010/main" val="28266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244254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x-none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 XSS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/>
            </a:r>
            <a:br>
              <a:rPr lang="it-IT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</a:b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 </a:t>
            </a:r>
            <a:endParaRPr lang="it-IT" altLang="zh-CN" sz="4000" dirty="0" smtClean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&lt;style&gt;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body 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width:expression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(1));: </a:t>
            </a:r>
            <a:r>
              <a:rPr lang="it-IT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;} </a:t>
            </a:r>
            <a:endParaRPr lang="it-IT" altLang="zh-CN" sz="4000" dirty="0" smtClean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&lt;/</a:t>
            </a:r>
            <a:r>
              <a:rPr lang="it-IT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it-IT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altLang="zh-CN" sz="4000" dirty="0" smtClean="0">
              <a:solidFill>
                <a:srgbClr val="2EAA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的分类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MHTML XSS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MHTML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是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MIME HTML (Multipurpose Internet Mail Extension HTML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，聚合超文本标记语言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)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的缩写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Content-Type:multipart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related;boundary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</a:t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--x</a:t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Content-Location:xss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Content-Transfer-Encoding:base64</a:t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PHNjcmlwdD5hbGVydCgxKTwvc2NyaXB0Pg==</a:t>
            </a:r>
            <a:b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--x--</a:t>
            </a:r>
          </a:p>
          <a:p>
            <a:pPr marL="0" indent="0" algn="l">
              <a:buNone/>
            </a:pP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访问：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mhtml:www.x.com</a:t>
            </a: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</a:t>
            </a:r>
            <a:r>
              <a:rPr lang="en-US" altLang="zh-CN" sz="48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a.html!xss</a:t>
            </a: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盲打平台与蠕虫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盲打平台与蠕虫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盲打平台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盲打是指攻击</a:t>
            </a:r>
            <a:r>
              <a:rPr lang="zh-CN" altLang="en-US" dirty="0"/>
              <a:t>者对数据提交后展现的后台</a:t>
            </a:r>
            <a:r>
              <a:rPr lang="zh-CN" altLang="en-US" dirty="0" smtClean="0"/>
              <a:t>未知情况下的一种</a:t>
            </a:r>
            <a:r>
              <a:rPr lang="en-US" altLang="zh-CN" dirty="0" smtClean="0"/>
              <a:t>XSS</a:t>
            </a:r>
            <a:r>
              <a:rPr lang="zh-CN" altLang="en-US" dirty="0" smtClean="0"/>
              <a:t>攻击方式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盲打平台就是为这种方式提供基本平台功能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盲打平台的使用</a:t>
            </a:r>
          </a:p>
        </p:txBody>
      </p:sp>
    </p:spTree>
    <p:extLst>
      <p:ext uri="{BB962C8B-B14F-4D97-AF65-F5344CB8AC3E}">
        <p14:creationId xmlns:p14="http://schemas.microsoft.com/office/powerpoint/2010/main" val="16081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盲打平台与蠕虫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蠕虫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x-none" altLang="zh-CN" dirty="0" smtClean="0"/>
              <a:t>S</a:t>
            </a:r>
            <a:r>
              <a:rPr lang="en-US" altLang="zh-CN" dirty="0" err="1" smtClean="0"/>
              <a:t>amy</a:t>
            </a:r>
            <a:r>
              <a:rPr lang="en-US" altLang="zh-CN" dirty="0" smtClean="0"/>
              <a:t> </a:t>
            </a:r>
            <a:r>
              <a:rPr lang="zh-CN" altLang="en-US" dirty="0" smtClean="0"/>
              <a:t>蠕虫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2005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14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Samy</a:t>
            </a:r>
            <a:r>
              <a:rPr lang="en-US" altLang="zh-CN" dirty="0" smtClean="0"/>
              <a:t> worm</a:t>
            </a:r>
            <a:r>
              <a:rPr lang="zh-CN" altLang="en-US" dirty="0" smtClean="0"/>
              <a:t>”成为</a:t>
            </a:r>
            <a:r>
              <a:rPr lang="zh-CN" altLang="en-US" dirty="0"/>
              <a:t>第一大使用跨站</a:t>
            </a:r>
            <a:r>
              <a:rPr lang="zh-CN" altLang="en-US" dirty="0" smtClean="0"/>
              <a:t>脚本进行</a:t>
            </a:r>
            <a:r>
              <a:rPr lang="zh-CN" altLang="en-US" dirty="0"/>
              <a:t>传播感染的蠕虫。一夜</a:t>
            </a:r>
            <a:r>
              <a:rPr lang="zh-CN" altLang="en-US" dirty="0" smtClean="0"/>
              <a:t>之间</a:t>
            </a:r>
            <a:r>
              <a:rPr lang="zh-CN" altLang="en-US" dirty="0"/>
              <a:t>，</a:t>
            </a:r>
            <a:r>
              <a:rPr lang="zh-CN" altLang="en-US" dirty="0" smtClean="0"/>
              <a:t>蠕虫</a:t>
            </a:r>
            <a:r>
              <a:rPr lang="zh-CN" altLang="en-US" dirty="0"/>
              <a:t>在</a:t>
            </a:r>
            <a:r>
              <a:rPr lang="zh-CN" altLang="en-US" dirty="0" smtClean="0"/>
              <a:t>世界</a:t>
            </a:r>
            <a:r>
              <a:rPr lang="zh-CN" altLang="en-US" dirty="0"/>
              <a:t>最流行的社交网站 </a:t>
            </a:r>
            <a:r>
              <a:rPr lang="en-US" altLang="zh-CN" dirty="0"/>
              <a:t>MySpace.com </a:t>
            </a:r>
            <a:r>
              <a:rPr lang="zh-CN" altLang="en-US" dirty="0" smtClean="0"/>
              <a:t>上</a:t>
            </a:r>
            <a:r>
              <a:rPr lang="zh-CN" altLang="en-US" dirty="0"/>
              <a:t>，</a:t>
            </a:r>
            <a:r>
              <a:rPr lang="zh-CN" altLang="en-US" dirty="0" smtClean="0"/>
              <a:t>更改</a:t>
            </a:r>
            <a:r>
              <a:rPr lang="zh-CN" altLang="en-US" dirty="0"/>
              <a:t>了超过一百万个人用户个人资料页面。</a:t>
            </a:r>
            <a:endParaRPr lang="zh-CN" altLang="en-US" dirty="0" smtClean="0"/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盲打平台与蠕虫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蠕虫的原理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</a:t>
            </a:r>
            <a:r>
              <a:rPr lang="en-US" altLang="zh-CN" dirty="0" smtClean="0"/>
              <a:t>XSS</a:t>
            </a:r>
            <a:r>
              <a:rPr lang="zh-CN" altLang="en-US" dirty="0" smtClean="0"/>
              <a:t>实现某些操作，比如微博关注用户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实现某些操作的同时，触发蠕虫代码复制和传播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推荐：</a:t>
            </a:r>
            <a:r>
              <a:rPr lang="en-US" altLang="zh-CN" dirty="0" smtClean="0"/>
              <a:t>《XSS</a:t>
            </a:r>
            <a:r>
              <a:rPr lang="zh-CN" altLang="en-US" dirty="0"/>
              <a:t>蠕虫</a:t>
            </a:r>
            <a:r>
              <a:rPr lang="en-US" altLang="zh-CN" dirty="0"/>
              <a:t>&amp;</a:t>
            </a:r>
            <a:r>
              <a:rPr lang="zh-CN" altLang="en-US" dirty="0"/>
              <a:t>病毒</a:t>
            </a:r>
            <a:r>
              <a:rPr lang="en-US" altLang="zh-CN" dirty="0"/>
              <a:t>--</a:t>
            </a:r>
            <a:r>
              <a:rPr lang="zh-CN" altLang="en-US" dirty="0"/>
              <a:t>即将发生的威胁与最好的</a:t>
            </a:r>
            <a:r>
              <a:rPr lang="zh-CN" altLang="en-US" dirty="0" smtClean="0"/>
              <a:t>防御</a:t>
            </a:r>
            <a:r>
              <a:rPr lang="en-US" altLang="zh-CN" dirty="0"/>
              <a:t>》</a:t>
            </a:r>
            <a:endParaRPr lang="zh-CN" altLang="en-US" dirty="0" smtClean="0"/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本课程我们主要进行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的相关演示和介绍，主要包含：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的介绍，包含分类的讲解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盲打平台使用介绍以及</a:t>
            </a:r>
            <a:r>
              <a:rPr lang="en-US" altLang="zh-CN" dirty="0" smtClean="0"/>
              <a:t>XSS</a:t>
            </a:r>
            <a:r>
              <a:rPr lang="zh-CN" altLang="en-US" dirty="0" smtClean="0"/>
              <a:t>蠕虫讲解和原理</a:t>
            </a:r>
          </a:p>
          <a:p>
            <a:r>
              <a:rPr lang="zh-CN" altLang="en-US" dirty="0" smtClean="0"/>
              <a:t>通过以上课程内容的讲解，希望大家对</a:t>
            </a:r>
            <a:r>
              <a:rPr lang="en-US" altLang="zh-CN" dirty="0" smtClean="0"/>
              <a:t>XSS</a:t>
            </a:r>
            <a:r>
              <a:rPr lang="zh-CN" altLang="en-US" dirty="0" smtClean="0"/>
              <a:t>能有个足够的认识和了解，只有对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的了解更深刻，才能更能学会</a:t>
            </a:r>
            <a:r>
              <a:rPr lang="en-US" altLang="zh-CN" dirty="0" smtClean="0"/>
              <a:t>XSS</a:t>
            </a:r>
            <a:r>
              <a:rPr lang="zh-CN" altLang="en-US" dirty="0" smtClean="0"/>
              <a:t>的漏洞挖掘。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zh-CN" dirty="0" smtClean="0">
                <a:latin typeface="Noto Sans CJK SC Bold" panose="020B0800000000000000" pitchFamily="34" charset="-122"/>
              </a:rPr>
              <a:t>XSS</a:t>
            </a:r>
            <a:r>
              <a:rPr lang="zh-CN" altLang="en-US" dirty="0" smtClean="0">
                <a:latin typeface="Noto Sans CJK SC Bold" panose="020B0800000000000000" pitchFamily="34" charset="-122"/>
              </a:rPr>
              <a:t>入门与介绍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5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698400" indent="-507600">
              <a:spcBef>
                <a:spcPts val="0"/>
              </a:spcBef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什么是跨站脚本攻击？</a:t>
            </a:r>
            <a:endParaRPr lang="en-US" altLang="zh-CN" dirty="0" smtClean="0"/>
          </a:p>
          <a:p>
            <a:pPr marL="698400" indent="-507600">
              <a:spcBef>
                <a:spcPts val="0"/>
              </a:spcBef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漏洞的危害</a:t>
            </a:r>
            <a:endParaRPr lang="zh-CN" altLang="en-US" dirty="0"/>
          </a:p>
          <a:p>
            <a:pPr marL="698400" indent="-507600">
              <a:spcBef>
                <a:spcPts val="0"/>
              </a:spcBef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XSS</a:t>
            </a:r>
            <a:r>
              <a:rPr lang="zh-CN" altLang="en-US" dirty="0" smtClean="0"/>
              <a:t>跨站脚本实例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什么是跨站攻击？</a:t>
            </a:r>
            <a:endParaRPr lang="zh-CN" altLang="en-US" dirty="0"/>
          </a:p>
          <a:p>
            <a:pPr marL="190800">
              <a:buClr>
                <a:srgbClr val="35B558"/>
              </a:buClr>
              <a:buSzPct val="105000"/>
            </a:pPr>
            <a:endParaRPr lang="en-US" altLang="zh-CN" dirty="0" smtClean="0">
              <a:solidFill>
                <a:srgbClr val="FF5C00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  <a:p>
            <a:pPr marL="190800">
              <a:buClr>
                <a:srgbClr val="35B558"/>
              </a:buClr>
              <a:buSzPct val="105000"/>
            </a:pPr>
            <a:r>
              <a:rPr lang="en-US" altLang="zh-CN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XSS</a:t>
            </a:r>
            <a:r>
              <a:rPr lang="zh-CN" altLang="en-US" dirty="0"/>
              <a:t>，全称跨站脚本</a:t>
            </a:r>
            <a:r>
              <a:rPr lang="en-US" altLang="zh-CN" dirty="0"/>
              <a:t>(Cross Site Scripting)</a:t>
            </a:r>
            <a:r>
              <a:rPr lang="zh-CN" altLang="en-US" dirty="0"/>
              <a:t>，一种注入式攻击</a:t>
            </a:r>
            <a:r>
              <a:rPr lang="zh-CN" altLang="en-US" dirty="0" smtClean="0"/>
              <a:t>方式。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成因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对于用户输入没有严格控制而直接输出到页面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对非预期输入的信任</a:t>
            </a: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x-none" altLang="zh-CN" dirty="0" smtClean="0"/>
              <a:t>XSS</a:t>
            </a:r>
            <a:r>
              <a:rPr lang="zh-CN" altLang="en-US" dirty="0" smtClean="0"/>
              <a:t>的危害</a:t>
            </a:r>
            <a:endParaRPr lang="zh-CN" altLang="en-US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/>
              <a:t>盗取各类</a:t>
            </a:r>
            <a:r>
              <a:rPr lang="zh-CN" altLang="en-US" dirty="0" smtClean="0"/>
              <a:t>用户账号</a:t>
            </a:r>
            <a:r>
              <a:rPr lang="zh-CN" altLang="en-US" dirty="0"/>
              <a:t>，如机器登录账号、用户</a:t>
            </a:r>
            <a:r>
              <a:rPr lang="zh-CN" altLang="en-US" dirty="0" smtClean="0"/>
              <a:t>网银账号、</a:t>
            </a:r>
            <a:r>
              <a:rPr lang="zh-CN" altLang="en-US" dirty="0"/>
              <a:t>各类</a:t>
            </a:r>
            <a:r>
              <a:rPr lang="zh-CN" altLang="en-US" dirty="0" smtClean="0"/>
              <a:t>管理员账号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窃取数据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非法转账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挂马</a:t>
            </a:r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…</a:t>
            </a:r>
            <a:endParaRPr lang="zh-CN" altLang="en-US" dirty="0" smtClean="0"/>
          </a:p>
          <a:p>
            <a:pPr marL="190800">
              <a:buClr>
                <a:srgbClr val="35B558"/>
              </a:buClr>
              <a:buSzPct val="105000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4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XSS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实例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3" name="图片 2" descr="QQ20150421-2@2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00" y="4211515"/>
            <a:ext cx="21144046" cy="80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入门与介绍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4600" y="3213683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Payload(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有效荷载</a:t>
            </a: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)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 </a:t>
            </a:r>
            <a:r>
              <a:rPr lang="en-US" altLang="zh-CN" sz="4000" dirty="0" err="1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zh-CN" sz="4000" dirty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=alert(5</a:t>
            </a:r>
            <a:r>
              <a:rPr lang="en-US" altLang="zh-CN" sz="4000" dirty="0" smtClean="0">
                <a:solidFill>
                  <a:srgbClr val="2EAA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)&gt;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什么又是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PoC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？</a:t>
            </a:r>
          </a:p>
          <a:p>
            <a:pPr marL="0" indent="0" algn="l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什么又是</a:t>
            </a:r>
            <a:r>
              <a:rPr lang="en-US" altLang="zh-CN" sz="4800" dirty="0" err="1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Exp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？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en-US" altLang="zh-CN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endParaRPr lang="zh-CN" altLang="en-US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11978518" y="3847291"/>
            <a:ext cx="5099538" cy="1952308"/>
          </a:xfrm>
          <a:prstGeom prst="wedgeRoundRectCallout">
            <a:avLst>
              <a:gd name="adj1" fmla="val -84281"/>
              <a:gd name="adj2" fmla="val -7955"/>
              <a:gd name="adj3" fmla="val 16667"/>
            </a:avLst>
          </a:prstGeom>
          <a:solidFill>
            <a:srgbClr val="1FB52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我是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Payload</a:t>
            </a: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57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50800">
          <a:solidFill>
            <a:srgbClr val="8881F0"/>
          </a:solidFill>
          <a:miter lim="800000"/>
        </a:ln>
      </a:spPr>
      <a:bodyPr/>
      <a:lstStyle>
        <a:defPPr marL="0" indent="0" algn="l">
          <a:buNone/>
          <a:defRPr sz="4800" dirty="0" smtClean="0">
            <a:solidFill>
              <a:srgbClr val="666666"/>
            </a:solidFill>
            <a:latin typeface="Noto Sans CJK SC Regular" panose="020B0500000000000000" pitchFamily="34" charset="-122"/>
            <a:ea typeface="Noto Sans CJK SC Regular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V2-Windows-PowerPoint-PPT.potx" id="{20762C19-B23E-4BEB-93D1-C3851CE18177}" vid="{DBA93716-93B0-4C40-BF2A-3EFAFA21AD83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PPT模板V2-Windows-PowerPoint-PPT</Template>
  <TotalTime>2426</TotalTime>
  <Words>629</Words>
  <Application>Microsoft Office PowerPoint</Application>
  <PresentationFormat>自定义</PresentationFormat>
  <Paragraphs>123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Avenir Roman</vt:lpstr>
      <vt:lpstr>Helvetica Light</vt:lpstr>
      <vt:lpstr>Noto Sans CJK SC Black</vt:lpstr>
      <vt:lpstr>Noto Sans CJK SC Bold</vt:lpstr>
      <vt:lpstr>Noto Sans CJK SC Light</vt:lpstr>
      <vt:lpstr>Noto Sans CJK SC Regular</vt:lpstr>
      <vt:lpstr>宋体</vt:lpstr>
      <vt:lpstr>Arial</vt:lpstr>
      <vt:lpstr>Calibri</vt:lpstr>
      <vt:lpstr>Courier New</vt:lpstr>
      <vt:lpstr>Black</vt:lpstr>
      <vt:lpstr>XSS入门与介绍</vt:lpstr>
      <vt:lpstr>XSS入门与介绍 — 课程概要</vt:lpstr>
      <vt:lpstr>XSS入门与介绍</vt:lpstr>
      <vt:lpstr>XSS入门与介绍</vt:lpstr>
      <vt:lpstr>XSS入门与介绍</vt:lpstr>
      <vt:lpstr>XSS入门与介绍</vt:lpstr>
      <vt:lpstr>XSS入门与介绍</vt:lpstr>
      <vt:lpstr>XSS入门与介绍</vt:lpstr>
      <vt:lpstr>XSS入门与介绍</vt:lpstr>
      <vt:lpstr>XSS入门与介绍</vt:lpstr>
      <vt:lpstr>XSS的分类</vt:lpstr>
      <vt:lpstr>XSS的分类</vt:lpstr>
      <vt:lpstr>XSS的分类</vt:lpstr>
      <vt:lpstr>XSS的分类</vt:lpstr>
      <vt:lpstr>XSS的分类</vt:lpstr>
      <vt:lpstr>XSS的分类</vt:lpstr>
      <vt:lpstr>XSS的分类</vt:lpstr>
      <vt:lpstr>XSS的分类</vt:lpstr>
      <vt:lpstr>XSS的分类</vt:lpstr>
      <vt:lpstr>XSS的分类</vt:lpstr>
      <vt:lpstr>XSS的分类</vt:lpstr>
      <vt:lpstr>XSS入门与介绍</vt:lpstr>
      <vt:lpstr>XSS盲打平台与蠕虫</vt:lpstr>
      <vt:lpstr>XSS盲打平台与蠕虫</vt:lpstr>
      <vt:lpstr>XSS盲打平台与蠕虫</vt:lpstr>
      <vt:lpstr>XSS入门与介绍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模板使用说明</dc:title>
  <dc:creator>张久</dc:creator>
  <cp:lastModifiedBy>张久</cp:lastModifiedBy>
  <cp:revision>217</cp:revision>
  <dcterms:created xsi:type="dcterms:W3CDTF">2015-03-23T11:35:35Z</dcterms:created>
  <dcterms:modified xsi:type="dcterms:W3CDTF">2015-05-13T02:04:46Z</dcterms:modified>
</cp:coreProperties>
</file>